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6"/>
  </p:notesMasterIdLst>
  <p:handoutMasterIdLst>
    <p:handoutMasterId r:id="rId27"/>
  </p:handoutMasterIdLst>
  <p:sldIdLst>
    <p:sldId id="279" r:id="rId4"/>
    <p:sldId id="574" r:id="rId5"/>
    <p:sldId id="564" r:id="rId6"/>
    <p:sldId id="576" r:id="rId7"/>
    <p:sldId id="570" r:id="rId8"/>
    <p:sldId id="495" r:id="rId9"/>
    <p:sldId id="575" r:id="rId10"/>
    <p:sldId id="559" r:id="rId11"/>
    <p:sldId id="560" r:id="rId12"/>
    <p:sldId id="554" r:id="rId13"/>
    <p:sldId id="573" r:id="rId14"/>
    <p:sldId id="578" r:id="rId15"/>
    <p:sldId id="579" r:id="rId16"/>
    <p:sldId id="580" r:id="rId17"/>
    <p:sldId id="562" r:id="rId18"/>
    <p:sldId id="531" r:id="rId19"/>
    <p:sldId id="553" r:id="rId20"/>
    <p:sldId id="507" r:id="rId21"/>
    <p:sldId id="572" r:id="rId22"/>
    <p:sldId id="567" r:id="rId23"/>
    <p:sldId id="568" r:id="rId24"/>
    <p:sldId id="569" r:id="rId2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51" autoAdjust="0"/>
  </p:normalViewPr>
  <p:slideViewPr>
    <p:cSldViewPr>
      <p:cViewPr varScale="1">
        <p:scale>
          <a:sx n="109" d="100"/>
          <a:sy n="109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3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31258-A360-4ACC-9661-2E29C56685C1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81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381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527E-8EAE-45E6-B359-CC2596746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4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6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79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1747724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717827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54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22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113355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9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8E87-5C66-4433-9D18-2D92FC0A806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8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02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Protection of ground water and surface water resources will require substantial investments from a diversity of funding sources over all levels of government during the next decade. As a part of this effort, this program of mapping, monitoring and managing is necessary to deliver the basic understanding of the hydrologic system for both surface and groundwater.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735AB-0E02-4686-A23A-55AEBD8F43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1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6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hope to</a:t>
            </a:r>
            <a:r>
              <a:rPr lang="en-US" baseline="0" dirty="0" smtClean="0"/>
              <a:t> leave you with is a much better understanding of our state’s groundwater resources and appreciation for the challenges we face.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Simply stated the problem we are increasingly recognizing is that there are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A545A-EE1C-4728-95FC-F18A1784DDA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7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41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385953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464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496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Legislative Water Commission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2019 Recommendation Feedback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Keeping Water on the Land—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Water Retention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Co-chairs: Senator Wiger           Representative Torkelson</a:t>
            </a:r>
          </a:p>
          <a:p>
            <a:pPr algn="ctr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Jim Stark, Director</a:t>
            </a:r>
          </a:p>
          <a:p>
            <a:pPr algn="ctr">
              <a:lnSpc>
                <a:spcPct val="150000"/>
              </a:lnSpc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Straight River, Becker County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59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2873" r="3410"/>
          <a:stretch/>
        </p:blipFill>
        <p:spPr bwMode="auto">
          <a:xfrm>
            <a:off x="4457699" y="1174792"/>
            <a:ext cx="4495801" cy="415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447800"/>
            <a:ext cx="3429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816" y="286434"/>
            <a:ext cx="810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2019 LWC Issues and Recommendations</a:t>
            </a:r>
            <a:endParaRPr lang="en-US" sz="3200" b="1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47801"/>
            <a:ext cx="32766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/>
              <a:t>Wastewater</a:t>
            </a:r>
            <a:r>
              <a:rPr lang="en-US" sz="3200" b="1" i="1" dirty="0"/>
              <a:t>*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i="1" dirty="0"/>
              <a:t>Drinking water*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i="1" dirty="0"/>
              <a:t>Groundwater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i="1" dirty="0"/>
              <a:t>Sustainable Lakes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</a:rPr>
              <a:t>Water retention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Future state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* Short term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43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11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Today’s Issue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78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 Keeping Water on the Land- 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Water Retention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16584"/>
            <a:ext cx="5486400" cy="621708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Important issue: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Urban and agricultural drainage have been essential to growth and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Much or the state is affected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Drainage has many benefits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Many environmental impacts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BMP’s can reduce impacts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Need a better strategic plan for BMP placement- type and 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Provide assistance/incentives to promote conservation and agricultural productivity and in the right places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16" descr="wudodrinking"/>
          <p:cNvPicPr>
            <a:picLocks noChangeAspect="1" noChangeArrowheads="1"/>
          </p:cNvPicPr>
          <p:nvPr/>
        </p:nvPicPr>
        <p:blipFill>
          <a:blip r:embed="rId3" cstate="print"/>
          <a:srcRect b="12252"/>
          <a:stretch>
            <a:fillRect/>
          </a:stretch>
        </p:blipFill>
        <p:spPr bwMode="auto">
          <a:xfrm>
            <a:off x="5943600" y="230188"/>
            <a:ext cx="2490291" cy="197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62120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Recommendations: Keeping Water on the Land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59783"/>
            <a:ext cx="8249432" cy="459818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Map subsurface drainage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ROI on drainage BMPs</a:t>
            </a:r>
            <a:endParaRPr lang="en-US" sz="2800" b="1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“Drainage Working Group” for all BMPs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Map and replace open tile inlets</a:t>
            </a:r>
            <a:r>
              <a:rPr lang="en-US" sz="2800" b="1" dirty="0">
                <a:solidFill>
                  <a:srgbClr val="FFFF00"/>
                </a:solidFill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Quantify impact of tile drainage on GW</a:t>
            </a:r>
            <a:r>
              <a:rPr lang="en-US" sz="2800" b="1" dirty="0">
                <a:solidFill>
                  <a:srgbClr val="FFFF00"/>
                </a:solidFill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Quantify effects urban water retention on GW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Quantify effects of drainage on water balances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Identify appropriate watershed locations for BMPs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1Watershed/1 Plan approach for siting BMPs</a:t>
            </a:r>
            <a:r>
              <a:rPr lang="en-US" sz="2800" b="1" dirty="0">
                <a:solidFill>
                  <a:srgbClr val="FFFF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91282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Recommendations: Keeping Water on the Land-2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59783"/>
            <a:ext cx="8249432" cy="403802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10.  Evaluate drainage impacts on wetlands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11. Assess emerging contaminant threats in urban storm water ponds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12. Healthy soil/healthy water initiatives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13 Support recommendation of the Drainage WG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14 Quantify/protect aquifer recharge in drained areas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15. Maintain and upgrade rural culverts and ditches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16– Missing recommendations**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33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144000" cy="70866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15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58847"/>
            <a:ext cx="8305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1"/>
            <a:endParaRPr lang="en-US" sz="4000" b="1" u="sng" dirty="0" smtClean="0">
              <a:solidFill>
                <a:srgbClr val="FFFF00"/>
              </a:solidFill>
            </a:endParaRPr>
          </a:p>
          <a:p>
            <a:pPr marL="517525" lvl="1"/>
            <a:r>
              <a:rPr lang="en-US" sz="4000" b="1" dirty="0" smtClean="0"/>
              <a:t>Today’s Request:</a:t>
            </a:r>
          </a:p>
          <a:p>
            <a:pPr marL="517525" lvl="1"/>
            <a:endParaRPr lang="en-US" sz="4000" b="1" dirty="0" smtClean="0"/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/>
              <a:t>Small groups</a:t>
            </a: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/>
              <a:t>Review issues/recommendations</a:t>
            </a: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/>
              <a:t>Missing issues?</a:t>
            </a: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/>
              <a:t>Missing stakeholders?</a:t>
            </a:r>
          </a:p>
          <a:p>
            <a:pPr marL="1089025" lvl="1" indent="-571500">
              <a:buFont typeface="Wingdings" panose="05000000000000000000" pitchFamily="2" charset="2"/>
              <a:buChar char="§"/>
            </a:pPr>
            <a:r>
              <a:rPr lang="en-US" sz="3600" b="1" dirty="0" smtClean="0"/>
              <a:t>Rank issues (H/L)</a:t>
            </a:r>
            <a:endParaRPr lang="en-US" sz="3600" b="1" dirty="0"/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b="1" dirty="0"/>
              <a:t> </a:t>
            </a:r>
            <a:r>
              <a:rPr lang="en-US" sz="3600" b="1" dirty="0" smtClean="0"/>
              <a:t>Seeking your input--not consensus</a:t>
            </a:r>
            <a:endParaRPr lang="en-US" sz="3600" b="1" dirty="0"/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b="1" dirty="0"/>
              <a:t> </a:t>
            </a:r>
            <a:r>
              <a:rPr lang="en-US" sz="3600" b="1" dirty="0" smtClean="0"/>
              <a:t>Will revisit issues later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79798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81407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</a:p>
          <a:p>
            <a:pPr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Resources:</a:t>
            </a: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Recommendations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Background issue paper- draft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4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Small Group Exercise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Discuss recommendations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What’s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Who’s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Rank (</a:t>
            </a:r>
            <a:r>
              <a:rPr lang="en-US" sz="2800" b="1" dirty="0" smtClean="0"/>
              <a:t>H,L</a:t>
            </a:r>
            <a:r>
              <a:rPr lang="en-US" sz="2800" b="1" dirty="0"/>
              <a:t>)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Are they actionable- Move the needle?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Appropriate for Legislation/ Funding/Agency or Stakeholder Resource?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Consensus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Report back: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Top issues (1-2) and missing issue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40 minutes</a:t>
            </a:r>
          </a:p>
          <a:p>
            <a:pPr lvl="1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757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Next Steps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4665893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Complete Issue papers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Revise recommendations based on your input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Feedback from LWC Members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Additional Feedback from Stakeholders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Final consensus by LWC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Recommendations to Legislature- before session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Legislative Briefings with Committees</a:t>
            </a:r>
            <a:endParaRPr lang="en-US" dirty="0"/>
          </a:p>
          <a:p>
            <a:pPr marL="517525" lvl="1" indent="0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endParaRPr lang="en-US" sz="1200" dirty="0" smtClean="0"/>
          </a:p>
          <a:p>
            <a:pPr marL="517525" lvl="1" indent="0">
              <a:buNone/>
            </a:pPr>
            <a:r>
              <a:rPr lang="en-US" sz="1200" dirty="0"/>
              <a:t> </a:t>
            </a:r>
          </a:p>
          <a:p>
            <a:pPr marL="517525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2272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4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Small Group Exercise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Discuss recommendations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What’s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Who’s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Rank (H,M,L)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Are they actionable- Move the needle?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Appropriate for Legislation/ Funding/Agency or Stakeholder Resource?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Report back: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Top issue and most important missing issue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40 minutes</a:t>
            </a:r>
          </a:p>
          <a:p>
            <a:pPr lvl="1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2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Introductions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LWC members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Legislators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Kris Van Amber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Kasey Gerkovich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Jim Stark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99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:\ARTMAN\archive\wy2010\05355200\photos\05355200.20100926ActionChannelFloodEllisonFavorite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5" y="-28355"/>
            <a:ext cx="9254836" cy="68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Thank You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686800" y="6248400"/>
            <a:ext cx="228600" cy="381000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5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Next Steps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5139869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Please turn in your spreadsheet (1 per group)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Revise Issue Statements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Revise Recommendations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Initial Consensus from LWC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Feedback from Stakeholders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Final consensus by LWC -November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Recommendations to Legislature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Legislative Briefings with Committee</a:t>
            </a:r>
            <a:endParaRPr lang="en-US" dirty="0"/>
          </a:p>
          <a:p>
            <a:pPr marL="517525" lvl="1" indent="0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endParaRPr lang="en-US" sz="1200" dirty="0" smtClean="0"/>
          </a:p>
          <a:p>
            <a:pPr marL="517525" lvl="1" indent="0">
              <a:buNone/>
            </a:pPr>
            <a:r>
              <a:rPr lang="en-US" sz="1200" dirty="0"/>
              <a:t> </a:t>
            </a:r>
          </a:p>
          <a:p>
            <a:pPr marL="517525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5283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4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Thanks!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/>
              <a:t>Legislative Water Commission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763000" cy="2868478"/>
          </a:xfrm>
        </p:spPr>
        <p:txBody>
          <a:bodyPr/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REVIEW-state agencies’ water policy reports &amp; recommendations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GATHER- data and comments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LEGISLATIVE RECOMMENDATIONS: Assist legislature in formulating legislation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SHARE-data &amp; information with LCCMR, CWC, legislative standing committees, upon request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COORDINATE-with the CWC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08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188"/>
            <a:ext cx="7924800" cy="1329595"/>
          </a:xfrm>
        </p:spPr>
        <p:txBody>
          <a:bodyPr/>
          <a:lstStyle/>
          <a:p>
            <a:pPr algn="ctr"/>
            <a:r>
              <a:rPr lang="en-US" b="1" dirty="0" smtClean="0"/>
              <a:t>How can the recommendations be used?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9784"/>
            <a:ext cx="8458200" cy="4038029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Propose/promote/support legislation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Resource for stakeholders regarding  legislative initiatives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Recommendations to guide or suggests programs/planning/funding: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LCCMR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CWC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Agencies</a:t>
            </a:r>
          </a:p>
        </p:txBody>
      </p:sp>
    </p:spTree>
    <p:extLst>
      <p:ext uri="{BB962C8B-B14F-4D97-AF65-F5344CB8AC3E}">
        <p14:creationId xmlns:p14="http://schemas.microsoft.com/office/powerpoint/2010/main" val="3595273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LWC: 12 Members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847376"/>
              </p:ext>
            </p:extLst>
          </p:nvPr>
        </p:nvGraphicFramePr>
        <p:xfrm>
          <a:off x="486714" y="1066800"/>
          <a:ext cx="8428687" cy="487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2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Anderson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Plymouth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Northfield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Draheim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Madison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Lake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Twin Valley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Fischer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Maplewood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Glenn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Gruenhagen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Glencoe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Isaacson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Shoreview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0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19A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Mankato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Lake Shore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Torkelson*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Hanska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Luverne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Chuck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Wiger*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Maplewood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47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Agenda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4869025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FFFF00"/>
                </a:solidFill>
              </a:rPr>
              <a:t>2018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FFFF00"/>
                </a:solidFill>
              </a:rPr>
              <a:t>2019 Process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Overview of possible 2019 Issues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Describe Today’s Issue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Small Group Review/Report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Next Steps</a:t>
            </a:r>
          </a:p>
          <a:p>
            <a:pPr marL="517525" lvl="1" indent="0">
              <a:buNone/>
            </a:pPr>
            <a:endParaRPr lang="en-US" sz="1200" dirty="0" smtClean="0"/>
          </a:p>
          <a:p>
            <a:pPr marL="517525" lvl="1" indent="0">
              <a:buNone/>
            </a:pPr>
            <a:r>
              <a:rPr lang="en-US" sz="1200" dirty="0"/>
              <a:t> </a:t>
            </a:r>
          </a:p>
          <a:p>
            <a:pPr marL="517525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81523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2019 Recommendations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4598182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Six Issues with recommendations: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Based on: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2018 session 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LWC guidance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Stakeholder advice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Review of many plans/documents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9860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 Bella N of 330th St and W of County 57 11-7-2012 1-59-33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76200"/>
            <a:ext cx="7391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A Firm Foundation</a:t>
            </a:r>
          </a:p>
          <a:p>
            <a:pPr algn="ctr"/>
            <a:endParaRPr lang="en-US" sz="4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1989- GW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1999- USGS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2004- G16 Impaired Waters Plan (MPCA)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2005- DNR/GW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2006- Clean Water Legacy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2006- ENRTF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2008- Clean Water Amendment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2008 Legislative Water Sustainability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2009- EQB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2012- GW Management Area Plans (DNR)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2017- Freshwater Society  Reports on Water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algn="ctr"/>
            <a:r>
              <a:rPr lang="en-US" sz="1000" b="1" dirty="0" smtClean="0"/>
              <a:t>(Worthington, MN-2012)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1074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9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Six Issue Areas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0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(Blue with white cloud border design)</Template>
  <TotalTime>2745</TotalTime>
  <Words>891</Words>
  <Application>Microsoft Office PowerPoint</Application>
  <PresentationFormat>On-screen Show (4:3)</PresentationFormat>
  <Paragraphs>288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7-00134_MS_Qwest_template_Segoe</vt:lpstr>
      <vt:lpstr>White with Courier font for code slides</vt:lpstr>
      <vt:lpstr>PowerPoint Presentation</vt:lpstr>
      <vt:lpstr>PowerPoint Presentation</vt:lpstr>
      <vt:lpstr>Legislative Water Commission</vt:lpstr>
      <vt:lpstr>How can the recommendations be used?</vt:lpstr>
      <vt:lpstr>LWC: 12 Members</vt:lpstr>
      <vt:lpstr>Agenda</vt:lpstr>
      <vt:lpstr>2019 Recommendations</vt:lpstr>
      <vt:lpstr>PowerPoint Presentation</vt:lpstr>
      <vt:lpstr>PowerPoint Presentation</vt:lpstr>
      <vt:lpstr>PowerPoint Presentation</vt:lpstr>
      <vt:lpstr>PowerPoint Presentation</vt:lpstr>
      <vt:lpstr> Keeping Water on the Land-  Water Retention</vt:lpstr>
      <vt:lpstr>Recommendations: Keeping Water on the Land</vt:lpstr>
      <vt:lpstr>Recommendations: Keeping Water on the Land-2</vt:lpstr>
      <vt:lpstr>PowerPoint Presentation</vt:lpstr>
      <vt:lpstr>PowerPoint Presentation</vt:lpstr>
      <vt:lpstr>PowerPoint Presentation</vt:lpstr>
      <vt:lpstr>Next Steps</vt:lpstr>
      <vt:lpstr>PowerPoint Presentation</vt:lpstr>
      <vt:lpstr>Thank You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Minnesota’s  Legislative Water Commission</dc:title>
  <dc:creator>Barb Huberty</dc:creator>
  <cp:keywords/>
  <cp:lastModifiedBy>Kasey Gerkovich</cp:lastModifiedBy>
  <cp:revision>288</cp:revision>
  <cp:lastPrinted>2018-04-20T14:20:07Z</cp:lastPrinted>
  <dcterms:created xsi:type="dcterms:W3CDTF">2015-03-10T18:36:30Z</dcterms:created>
  <dcterms:modified xsi:type="dcterms:W3CDTF">2018-08-08T15:28:52Z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